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8" r:id="rId2"/>
    <p:sldId id="275" r:id="rId3"/>
    <p:sldId id="276" r:id="rId4"/>
    <p:sldId id="258" r:id="rId5"/>
    <p:sldId id="259" r:id="rId6"/>
    <p:sldId id="268" r:id="rId7"/>
    <p:sldId id="260" r:id="rId8"/>
    <p:sldId id="262" r:id="rId9"/>
    <p:sldId id="277" r:id="rId10"/>
    <p:sldId id="263" r:id="rId11"/>
    <p:sldId id="264" r:id="rId12"/>
    <p:sldId id="265" r:id="rId13"/>
    <p:sldId id="266" r:id="rId14"/>
    <p:sldId id="269" r:id="rId15"/>
    <p:sldId id="270" r:id="rId16"/>
    <p:sldId id="267" r:id="rId17"/>
    <p:sldId id="271" r:id="rId18"/>
    <p:sldId id="272" r:id="rId19"/>
    <p:sldId id="273" r:id="rId20"/>
    <p:sldId id="27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0" d="100"/>
          <a:sy n="70" d="100"/>
        </p:scale>
        <p:origin x="-1814" y="-3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67C376E-F0AF-4250-8318-5E3016BEBD90}" type="datetimeFigureOut">
              <a:rPr lang="en-US"/>
              <a:pPr>
                <a:defRPr/>
              </a:pPr>
              <a:t>7/22/2013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BD06BB5-E14B-4D35-8FB5-3FA03D529A54}" type="slidenum">
              <a:rPr lang="en-US"/>
              <a:pPr>
                <a:defRPr/>
              </a:pPr>
              <a:t>‹#›</a:t>
            </a:fld>
            <a:endParaRPr lang="en-US"/>
          </a:p>
        </p:txBody>
      </p:sp>
    </p:spTree>
    <p:extLst>
      <p:ext uri="{BB962C8B-B14F-4D97-AF65-F5344CB8AC3E}">
        <p14:creationId xmlns:p14="http://schemas.microsoft.com/office/powerpoint/2010/main" val="3274774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95EDB6-A8BD-4DFA-9F21-98E51D416C91}" type="slidenum">
              <a:rPr lang="en-US"/>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Art. 45.058</a:t>
            </a:r>
          </a:p>
          <a:p>
            <a:pPr eaLnBrk="1" hangingPunct="1">
              <a:spcBef>
                <a:spcPct val="0"/>
              </a:spcBef>
            </a:pPr>
            <a:endParaRPr lang="en-US"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CD84D6-D143-403C-A6B9-D09FA6796B87}" type="slidenum">
              <a:rPr lang="en-US">
                <a:solidFill>
                  <a:srgbClr val="000000"/>
                </a:solidFill>
              </a:rPr>
              <a:pPr fontAlgn="base">
                <a:spcBef>
                  <a:spcPct val="0"/>
                </a:spcBef>
                <a:spcAft>
                  <a:spcPct val="0"/>
                </a:spcAft>
                <a:defRPr/>
              </a:pPr>
              <a:t>13</a:t>
            </a:fld>
            <a:endParaRPr lang="en-US">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EE6D72-963D-420E-AA3E-0675890FE001}" type="slidenum">
              <a:rPr lang="en-US"/>
              <a:pPr fontAlgn="base">
                <a:spcBef>
                  <a:spcPct val="0"/>
                </a:spcBef>
                <a:spcAft>
                  <a:spcPct val="0"/>
                </a:spcAft>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62.054</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59D82B-BE79-45FE-AFD3-2F7F6672BA11}" type="slidenum">
              <a:rPr lang="en-US"/>
              <a:pPr fontAlgn="base">
                <a:spcBef>
                  <a:spcPct val="0"/>
                </a:spcBef>
                <a:spcAft>
                  <a:spcPct val="0"/>
                </a:spcAft>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Art. 62.053</a:t>
            </a: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A7251C-EC33-4F8F-8EC9-503067D0D706}" type="slidenum">
              <a:rPr lang="en-US">
                <a:solidFill>
                  <a:srgbClr val="000000"/>
                </a:solidFill>
              </a:rPr>
              <a:pPr fontAlgn="base">
                <a:spcBef>
                  <a:spcPct val="0"/>
                </a:spcBef>
                <a:spcAft>
                  <a:spcPct val="0"/>
                </a:spcAft>
                <a:defRPr/>
              </a:pPr>
              <a:t>16</a:t>
            </a:fld>
            <a:endParaRPr 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63.009</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5D195D-17CF-4008-B625-367811BFF02C}" type="slidenum">
              <a:rPr lang="en-US"/>
              <a:pPr fontAlgn="base">
                <a:spcBef>
                  <a:spcPct val="0"/>
                </a:spcBef>
                <a:spcAft>
                  <a:spcPct val="0"/>
                </a:spcAft>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63.09</a:t>
            </a:r>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E44CA9-3114-47A0-82AB-6FC6328D1DC3}" type="slidenum">
              <a:rPr lang="en-US"/>
              <a:pPr fontAlgn="base">
                <a:spcBef>
                  <a:spcPct val="0"/>
                </a:spcBef>
                <a:spcAft>
                  <a:spcPct val="0"/>
                </a:spcAft>
                <a:defRPr/>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63.021</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9DF60D-C1AD-4818-8FF7-7C582B909A69}"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And reserve officers who hold permanent peace officer licenses</a:t>
            </a:r>
          </a:p>
          <a:p>
            <a:pPr eaLnBrk="1" hangingPunct="1">
              <a:spcBef>
                <a:spcPct val="0"/>
              </a:spcBef>
            </a:pPr>
            <a:endParaRPr lang="en-US" smtClean="0"/>
          </a:p>
          <a:p>
            <a:pPr eaLnBrk="1" hangingPunct="1">
              <a:spcBef>
                <a:spcPct val="0"/>
              </a:spcBef>
            </a:pPr>
            <a:r>
              <a:rPr lang="en-US" smtClean="0"/>
              <a:t>A whole list can be found CCP Art. 2.12</a:t>
            </a:r>
          </a:p>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BA16AC-F996-478D-B11C-82A9A91AC856}" type="slidenum">
              <a:rPr lang="en-US">
                <a:solidFill>
                  <a:srgbClr val="000000"/>
                </a:solidFill>
              </a:rPr>
              <a:pPr fontAlgn="base">
                <a:spcBef>
                  <a:spcPct val="0"/>
                </a:spcBef>
                <a:spcAft>
                  <a:spcPct val="0"/>
                </a:spcAft>
                <a:defRPr/>
              </a:pPr>
              <a:t>4</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Texas Code of Criminal Procedure, Art. 2.12</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0DEDFC-07E7-4C57-A560-161F115B377A}" type="slidenum">
              <a:rPr lang="en-US">
                <a:solidFill>
                  <a:srgbClr val="000000"/>
                </a:solidFill>
              </a:rPr>
              <a:pPr fontAlgn="base">
                <a:spcBef>
                  <a:spcPct val="0"/>
                </a:spcBef>
                <a:spcAft>
                  <a:spcPct val="0"/>
                </a:spcAft>
                <a:defRPr/>
              </a:pPr>
              <a:t>5</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See Art. 6.05, 6.06</a:t>
            </a:r>
          </a:p>
          <a:p>
            <a:pPr eaLnBrk="1" hangingPunct="1">
              <a:spcBef>
                <a:spcPct val="0"/>
              </a:spcBef>
            </a:pPr>
            <a:r>
              <a:rPr lang="en-US" smtClean="0"/>
              <a:t>The peace officer may use all force necessary to repel the aggression.  Art. 6.07</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57CDCF-BCF7-47FB-97E5-5AB07E035771}"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Art. 15.27</a:t>
            </a:r>
          </a:p>
          <a:p>
            <a:pPr eaLnBrk="1" hangingPunct="1">
              <a:spcBef>
                <a:spcPct val="0"/>
              </a:spcBef>
            </a:pPr>
            <a:r>
              <a:rPr lang="en-US" smtClean="0"/>
              <a:t>If the law enforcement agency cannot ascertain whether the individual is enrolled as a student, the head of the agency or a person designated by the head of the agency shall orally notify the superintendent or a person designated by the superintendent in the school district in which the student is believed to be enrolled of that arrest or detention within 24 hours after the arrest or detention, or before the next school day, whichever is earlier. </a:t>
            </a:r>
          </a:p>
          <a:p>
            <a:pPr eaLnBrk="1" hangingPunct="1">
              <a:spcBef>
                <a:spcPct val="0"/>
              </a:spcBef>
            </a:pPr>
            <a:endParaRPr lang="en-US" smtClean="0"/>
          </a:p>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D4EB70-C02D-45AF-87BC-E4F189E78F46}" type="slidenum">
              <a:rPr lang="en-US">
                <a:solidFill>
                  <a:srgbClr val="000000"/>
                </a:solidFill>
              </a:rPr>
              <a:pPr fontAlgn="base">
                <a:spcBef>
                  <a:spcPct val="0"/>
                </a:spcBef>
                <a:spcAft>
                  <a:spcPct val="0"/>
                </a:spcAft>
                <a:defRPr/>
              </a:pPr>
              <a:t>7</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15.27</a:t>
            </a:r>
          </a:p>
          <a:p>
            <a:pPr eaLnBrk="1" hangingPunct="1">
              <a:spcBef>
                <a:spcPct val="0"/>
              </a:spcBef>
            </a:pPr>
            <a:r>
              <a:rPr lang="en-US" smtClean="0"/>
              <a:t>This notification must include facts contained in the oral notification, the name of the person who was orally notified, and the date and time of the notification.</a:t>
            </a:r>
          </a:p>
          <a:p>
            <a:pPr eaLnBrk="1" hangingPunct="1">
              <a:spcBef>
                <a:spcPct val="0"/>
              </a:spcBef>
            </a:pPr>
            <a:endParaRPr lang="en-US" smtClean="0"/>
          </a:p>
          <a:p>
            <a:pPr eaLnBrk="1" hangingPunct="1">
              <a:spcBef>
                <a:spcPct val="0"/>
              </a:spcBef>
            </a:pPr>
            <a:r>
              <a:rPr lang="en-US" smtClean="0"/>
              <a:t>Both the oral and written notice shall contain sufficient details of the arrest or referral and the acts allegedly committed by the student to enable the superintendent or the superintendent's designee to determine whether there is a reasonable belief that the student has engaged in conduct defined as a felony offense by the Penal Code. </a:t>
            </a:r>
          </a:p>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3DE0AB-409A-4960-9FF5-9EB2DAC7017E}" type="slidenum">
              <a:rPr lang="en-US">
                <a:solidFill>
                  <a:srgbClr val="000000"/>
                </a:solidFill>
              </a:rPr>
              <a:pPr fontAlgn="base">
                <a:spcBef>
                  <a:spcPct val="0"/>
                </a:spcBef>
                <a:spcAft>
                  <a:spcPct val="0"/>
                </a:spcAft>
                <a:defRPr/>
              </a:pPr>
              <a:t>8</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15.27</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E0822B-E97A-4786-9098-26126042E1A0}" type="slidenum">
              <a:rPr lang="en-US"/>
              <a:pPr fontAlgn="base">
                <a:spcBef>
                  <a:spcPct val="0"/>
                </a:spcBef>
                <a:spcAft>
                  <a:spcPct val="0"/>
                </a:spcAft>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Art. 15.27</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08EF68-1046-4B09-B5D8-B6B748B11B25}" type="slidenum">
              <a:rPr lang="en-US">
                <a:solidFill>
                  <a:srgbClr val="000000"/>
                </a:solidFill>
              </a:rPr>
              <a:pPr fontAlgn="base">
                <a:spcBef>
                  <a:spcPct val="0"/>
                </a:spcBef>
                <a:spcAft>
                  <a:spcPct val="0"/>
                </a:spcAft>
                <a:defRPr/>
              </a:pPr>
              <a:t>11</a:t>
            </a:fld>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buFont typeface="Arial" pitchFamily="34" charset="0"/>
              <a:buNone/>
              <a:defRPr/>
            </a:pPr>
            <a:r>
              <a:rPr lang="en-US" b="1" dirty="0" smtClean="0"/>
              <a:t>Art. 45.058</a:t>
            </a:r>
          </a:p>
          <a:p>
            <a:pPr marL="171450" indent="-171450" eaLnBrk="1" fontAlgn="auto" hangingPunct="1">
              <a:spcBef>
                <a:spcPts val="0"/>
              </a:spcBef>
              <a:spcAft>
                <a:spcPts val="0"/>
              </a:spcAft>
              <a:buFont typeface="Arial" pitchFamily="34" charset="0"/>
              <a:buChar char="•"/>
              <a:defRPr/>
            </a:pPr>
            <a:r>
              <a:rPr lang="en-US" dirty="0" smtClean="0"/>
              <a:t>Unless the child:</a:t>
            </a:r>
          </a:p>
          <a:p>
            <a:pPr marL="628650" lvl="1" indent="-171450" eaLnBrk="1" fontAlgn="auto" hangingPunct="1">
              <a:spcBef>
                <a:spcPts val="0"/>
              </a:spcBef>
              <a:spcAft>
                <a:spcPts val="0"/>
              </a:spcAft>
              <a:buFont typeface="Arial" pitchFamily="34" charset="0"/>
              <a:buChar char="•"/>
              <a:defRPr/>
            </a:pPr>
            <a:r>
              <a:rPr lang="en-US" dirty="0" smtClean="0"/>
              <a:t>Is released under Section 52.02(a)(1), Family Code; or</a:t>
            </a:r>
          </a:p>
          <a:p>
            <a:pPr marL="628650" lvl="1" indent="-171450" eaLnBrk="1" fontAlgn="auto" hangingPunct="1">
              <a:spcBef>
                <a:spcPts val="0"/>
              </a:spcBef>
              <a:spcAft>
                <a:spcPts val="0"/>
              </a:spcAft>
              <a:buFont typeface="Arial" pitchFamily="34" charset="0"/>
              <a:buChar char="•"/>
              <a:defRPr/>
            </a:pPr>
            <a:r>
              <a:rPr lang="en-US" dirty="0" smtClean="0"/>
              <a:t>Is taken before a justice or municipal court</a:t>
            </a:r>
          </a:p>
          <a:p>
            <a:pPr eaLnBrk="1" fontAlgn="auto" hangingPunct="1">
              <a:spcBef>
                <a:spcPts val="0"/>
              </a:spcBef>
              <a:spcAft>
                <a:spcPts val="0"/>
              </a:spcAft>
              <a:buFont typeface="Arial" pitchFamily="34" charset="0"/>
              <a:buNone/>
              <a:defRPr/>
            </a:pPr>
            <a:endParaRPr lang="en-US" dirty="0" smtClean="0"/>
          </a:p>
          <a:p>
            <a:pPr eaLnBrk="1" fontAlgn="auto" hangingPunct="1">
              <a:spcBef>
                <a:spcPts val="0"/>
              </a:spcBef>
              <a:spcAft>
                <a:spcPts val="0"/>
              </a:spcAft>
              <a:buFont typeface="Arial" pitchFamily="34" charset="0"/>
              <a:buNone/>
              <a:defRPr/>
            </a:pPr>
            <a:r>
              <a:rPr lang="en-US" dirty="0" smtClean="0"/>
              <a:t>A place of nonsecure custody for children must be an unlocked, multipurpose area. A lobby, office, or interrogation room is suitable if the area is not designated, set aside, or used as a secure detention area and is not part of a secure detention area. A place of nonsecure custody may be a juvenile processing office designated under Section 52.025, Family Code, if the area is not locked when it is used as a place of nonsecure custody.</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9A4A4E-0B1C-436D-AA57-A31B60A3DD42}" type="slidenum">
              <a:rPr lang="en-US">
                <a:solidFill>
                  <a:srgbClr val="000000"/>
                </a:solidFill>
              </a:rPr>
              <a:pPr fontAlgn="base">
                <a:spcBef>
                  <a:spcPct val="0"/>
                </a:spcBef>
                <a:spcAft>
                  <a:spcPct val="0"/>
                </a:spcAft>
                <a:defRPr/>
              </a:pPr>
              <a:t>12</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ctrTitle"/>
          </p:nvPr>
        </p:nvSpPr>
        <p:spPr>
          <a:xfrm>
            <a:off x="1441576" y="152400"/>
            <a:ext cx="7391400" cy="2003425"/>
          </a:xfrm>
        </p:spPr>
        <p:txBody>
          <a:bodyPr anchor="b"/>
          <a:lstStyle>
            <a:lvl1pPr algn="l">
              <a:defRPr b="1" baseline="0">
                <a:solidFill>
                  <a:srgbClr val="531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rgbClr val="531E1D"/>
          </a:solidFill>
          <a:latin typeface="Arial" pitchFamily="34" charset="0"/>
          <a:ea typeface="+mj-ea"/>
          <a:cs typeface="Arial" pitchFamily="34" charset="0"/>
        </a:defRPr>
      </a:lvl1pPr>
      <a:lvl2pPr algn="ctr" rtl="0" eaLnBrk="0" fontAlgn="base" hangingPunct="0">
        <a:spcBef>
          <a:spcPct val="0"/>
        </a:spcBef>
        <a:spcAft>
          <a:spcPct val="0"/>
        </a:spcAft>
        <a:defRPr sz="4400">
          <a:solidFill>
            <a:srgbClr val="531E1D"/>
          </a:solidFill>
          <a:latin typeface="Arial" charset="0"/>
          <a:cs typeface="Arial" charset="0"/>
        </a:defRPr>
      </a:lvl2pPr>
      <a:lvl3pPr algn="ctr" rtl="0" eaLnBrk="0" fontAlgn="base" hangingPunct="0">
        <a:spcBef>
          <a:spcPct val="0"/>
        </a:spcBef>
        <a:spcAft>
          <a:spcPct val="0"/>
        </a:spcAft>
        <a:defRPr sz="4400">
          <a:solidFill>
            <a:srgbClr val="531E1D"/>
          </a:solidFill>
          <a:latin typeface="Arial" charset="0"/>
          <a:cs typeface="Arial" charset="0"/>
        </a:defRPr>
      </a:lvl3pPr>
      <a:lvl4pPr algn="ctr" rtl="0" eaLnBrk="0" fontAlgn="base" hangingPunct="0">
        <a:spcBef>
          <a:spcPct val="0"/>
        </a:spcBef>
        <a:spcAft>
          <a:spcPct val="0"/>
        </a:spcAft>
        <a:defRPr sz="4400">
          <a:solidFill>
            <a:srgbClr val="531E1D"/>
          </a:solidFill>
          <a:latin typeface="Arial" charset="0"/>
          <a:cs typeface="Arial" charset="0"/>
        </a:defRPr>
      </a:lvl4pPr>
      <a:lvl5pPr algn="ctr" rtl="0" eaLnBrk="0" fontAlgn="base" hangingPunct="0">
        <a:spcBef>
          <a:spcPct val="0"/>
        </a:spcBef>
        <a:spcAft>
          <a:spcPct val="0"/>
        </a:spcAft>
        <a:defRPr sz="4400">
          <a:solidFill>
            <a:srgbClr val="531E1D"/>
          </a:solidFill>
          <a:latin typeface="Arial" charset="0"/>
          <a:cs typeface="Arial" charset="0"/>
        </a:defRPr>
      </a:lvl5pPr>
      <a:lvl6pPr marL="457200" algn="ctr" rtl="0" fontAlgn="base">
        <a:spcBef>
          <a:spcPct val="0"/>
        </a:spcBef>
        <a:spcAft>
          <a:spcPct val="0"/>
        </a:spcAft>
        <a:defRPr sz="4400">
          <a:solidFill>
            <a:srgbClr val="531E1D"/>
          </a:solidFill>
          <a:latin typeface="Arial" charset="0"/>
          <a:cs typeface="Arial" charset="0"/>
        </a:defRPr>
      </a:lvl6pPr>
      <a:lvl7pPr marL="914400" algn="ctr" rtl="0" fontAlgn="base">
        <a:spcBef>
          <a:spcPct val="0"/>
        </a:spcBef>
        <a:spcAft>
          <a:spcPct val="0"/>
        </a:spcAft>
        <a:defRPr sz="4400">
          <a:solidFill>
            <a:srgbClr val="531E1D"/>
          </a:solidFill>
          <a:latin typeface="Arial" charset="0"/>
          <a:cs typeface="Arial" charset="0"/>
        </a:defRPr>
      </a:lvl7pPr>
      <a:lvl8pPr marL="1371600" algn="ctr" rtl="0" fontAlgn="base">
        <a:spcBef>
          <a:spcPct val="0"/>
        </a:spcBef>
        <a:spcAft>
          <a:spcPct val="0"/>
        </a:spcAft>
        <a:defRPr sz="4400">
          <a:solidFill>
            <a:srgbClr val="531E1D"/>
          </a:solidFill>
          <a:latin typeface="Arial" charset="0"/>
          <a:cs typeface="Arial" charset="0"/>
        </a:defRPr>
      </a:lvl8pPr>
      <a:lvl9pPr marL="1828800" algn="ctr" rtl="0" fontAlgn="base">
        <a:spcBef>
          <a:spcPct val="0"/>
        </a:spcBef>
        <a:spcAft>
          <a:spcPct val="0"/>
        </a:spcAft>
        <a:defRPr sz="4400">
          <a:solidFill>
            <a:srgbClr val="531E1D"/>
          </a:solidFill>
          <a:latin typeface="Arial" charset="0"/>
          <a:cs typeface="Arial" charset="0"/>
        </a:defRPr>
      </a:lvl9pPr>
    </p:titleStyle>
    <p:bodyStyle>
      <a:lvl1pPr marL="342900" indent="-342900" algn="l" rtl="0" eaLnBrk="0" fontAlgn="base" hangingPunct="0">
        <a:spcBef>
          <a:spcPct val="20000"/>
        </a:spcBef>
        <a:spcAft>
          <a:spcPct val="0"/>
        </a:spcAft>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31E1D"/>
        </a:buClr>
        <a:buFont typeface="Wingdings" pitchFamily="2" charset="2"/>
        <a:buChar char="§"/>
        <a:defRPr sz="2800" kern="1200">
          <a:solidFill>
            <a:srgbClr val="595959"/>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31E1D"/>
        </a:buClr>
        <a:buFont typeface="Wingdings" pitchFamily="2" charset="2"/>
        <a:buChar char="§"/>
        <a:defRPr sz="2400" kern="1200">
          <a:solidFill>
            <a:srgbClr val="595959"/>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imgres?imgurl=http://3.bp.blogspot.com/--_anSaM-dOM/T70eBpdUpyI/AAAAAAAAAPY/Ie0L-ODypTw/s1600/10331008221.jpg&amp;imgrefurl=http://mbaroyalty.blogspot.com/2012/05/national-missing-childrens-day-may-25th.html&amp;usg=__2XGNg2H-jIIdCu8KvNPHA2_rMfw=&amp;h=299&amp;w=375&amp;sz=32&amp;hl=en&amp;start=8&amp;zoom=1&amp;tbnid=nWY_Chix-IZDWM:&amp;tbnh=97&amp;tbnw=122&amp;ei=Wk05ULLZBYiFrAGbmoHgAg&amp;prev=/search?q=national+missing+children+and+exploited+flyer&amp;hl=en&amp;safe=active&amp;gbv=2&amp;tbm=isch&amp;itbs=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3429000" y="2971800"/>
            <a:ext cx="3200400" cy="3200400"/>
          </a:xfrm>
          <a:prstGeom prst="rect">
            <a:avLst/>
          </a:prstGeom>
          <a:noFill/>
          <a:ln w="9525">
            <a:noFill/>
            <a:miter lim="800000"/>
            <a:headEnd/>
            <a:tailEnd/>
          </a:ln>
        </p:spPr>
      </p:pic>
      <p:sp>
        <p:nvSpPr>
          <p:cNvPr id="14340" name="Title 3"/>
          <p:cNvSpPr>
            <a:spLocks noGrp="1"/>
          </p:cNvSpPr>
          <p:nvPr>
            <p:ph type="ctrTitle"/>
          </p:nvPr>
        </p:nvSpPr>
        <p:spPr>
          <a:xfrm>
            <a:off x="1441450" y="152400"/>
            <a:ext cx="7391400" cy="2003425"/>
          </a:xfrm>
        </p:spPr>
        <p:txBody>
          <a:bodyPr/>
          <a:lstStyle/>
          <a:p>
            <a:pPr eaLnBrk="1" hangingPunct="1"/>
            <a:r>
              <a:rPr lang="en-US" smtClean="0">
                <a:latin typeface="Arial" charset="0"/>
                <a:cs typeface="Arial" charset="0"/>
              </a:rPr>
              <a:t>Texas Code of </a:t>
            </a:r>
            <a:br>
              <a:rPr lang="en-US" smtClean="0">
                <a:latin typeface="Arial" charset="0"/>
                <a:cs typeface="Arial" charset="0"/>
              </a:rPr>
            </a:br>
            <a:r>
              <a:rPr lang="en-US" smtClean="0">
                <a:latin typeface="Arial" charset="0"/>
                <a:cs typeface="Arial" charset="0"/>
              </a:rPr>
              <a:t>Criminal Procedure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Who Else Must Notify?</a:t>
            </a:r>
            <a:br>
              <a:rPr lang="en-US" dirty="0" smtClean="0"/>
            </a:br>
            <a:r>
              <a:rPr lang="en-US" dirty="0" smtClean="0"/>
              <a:t>CCP – 15.27</a:t>
            </a:r>
            <a:endParaRPr lang="en-US" dirty="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The Office of the Prosecuting Attorney, upon conviction, deferred prosecution, or deferred adjudication of a student</a:t>
            </a:r>
          </a:p>
          <a:p>
            <a:pPr eaLnBrk="1" fontAlgn="auto" hangingPunct="1">
              <a:spcAft>
                <a:spcPts val="0"/>
              </a:spcAft>
              <a:defRPr/>
            </a:pPr>
            <a:r>
              <a:rPr lang="en-US" dirty="0" smtClean="0"/>
              <a:t>A parole or probation office if the student transfers schools or returns to school</a:t>
            </a:r>
          </a:p>
          <a:p>
            <a:pPr marL="0" indent="0" eaLnBrk="1" fontAlgn="auto" hangingPunct="1">
              <a:spcAft>
                <a:spcPts val="0"/>
              </a:spcAft>
              <a:buFont typeface="Wingdings" pitchFamily="2" charset="2"/>
              <a:buNone/>
              <a:defRPr/>
            </a:pPr>
            <a:r>
              <a:rPr lang="en-US" sz="6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6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Electronic Notification</a:t>
            </a:r>
            <a:br>
              <a:rPr lang="en-US" dirty="0" smtClean="0"/>
            </a:br>
            <a:r>
              <a:rPr lang="en-US" dirty="0" smtClean="0"/>
              <a:t>CCP – 15.27</a:t>
            </a:r>
            <a:endParaRPr lang="en-US" dirty="0"/>
          </a:p>
        </p:txBody>
      </p:sp>
      <p:sp>
        <p:nvSpPr>
          <p:cNvPr id="31746"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 A person may substitute electronic notification for oral notification where oral notification is required by this article.  </a:t>
            </a:r>
          </a:p>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If electronic notification is substituted for oral notification, any written notification required by this article is not required.</a:t>
            </a:r>
          </a:p>
        </p:txBody>
      </p:sp>
      <p:pic>
        <p:nvPicPr>
          <p:cNvPr id="31747" name="Picture 2" descr="C:\Program Files (x86)\Microsoft Office\MEDIA\CAGCAT10\j0205582.wmf"/>
          <p:cNvPicPr>
            <a:picLocks noChangeAspect="1" noChangeArrowheads="1"/>
          </p:cNvPicPr>
          <p:nvPr/>
        </p:nvPicPr>
        <p:blipFill>
          <a:blip r:embed="rId3" cstate="print"/>
          <a:srcRect/>
          <a:stretch>
            <a:fillRect/>
          </a:stretch>
        </p:blipFill>
        <p:spPr bwMode="auto">
          <a:xfrm>
            <a:off x="6796088" y="4800600"/>
            <a:ext cx="1681162"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latin typeface="Arial" charset="0"/>
                <a:cs typeface="Arial" charset="0"/>
              </a:rPr>
              <a:t>Children Taken Into Custody</a:t>
            </a:r>
          </a:p>
        </p:txBody>
      </p:sp>
      <p:sp>
        <p:nvSpPr>
          <p:cNvPr id="33794" name="Content Placeholder 2"/>
          <p:cNvSpPr>
            <a:spLocks noGrp="1"/>
          </p:cNvSpPr>
          <p:nvPr>
            <p:ph idx="1"/>
          </p:nvPr>
        </p:nvSpPr>
        <p:spPr/>
        <p:txBody>
          <a:bodyPr/>
          <a:lstStyle/>
          <a:p>
            <a:pPr marL="0" indent="0" eaLnBrk="1" hangingPunct="1">
              <a:buFont typeface="Wingdings" pitchFamily="2" charset="2"/>
              <a:buNone/>
            </a:pPr>
            <a:r>
              <a:rPr lang="en-US" sz="3000" smtClean="0">
                <a:latin typeface="Arial" charset="0"/>
                <a:cs typeface="Arial" charset="0"/>
              </a:rPr>
              <a:t>What can you do with a child taken into custody?  If the offense is one that a justice or municipal court would have jurisdiction of, you can:</a:t>
            </a:r>
          </a:p>
          <a:p>
            <a:pPr lvl="1" eaLnBrk="1" hangingPunct="1"/>
            <a:r>
              <a:rPr lang="en-US" sz="2600" smtClean="0">
                <a:solidFill>
                  <a:srgbClr val="595959"/>
                </a:solidFill>
                <a:latin typeface="Arial" charset="0"/>
                <a:cs typeface="Arial" charset="0"/>
              </a:rPr>
              <a:t>Release the child to a parent, guardian, or responsible adult (see Section 52.02(a)(1), Family Code)</a:t>
            </a:r>
          </a:p>
          <a:p>
            <a:pPr lvl="1" eaLnBrk="1" hangingPunct="1"/>
            <a:r>
              <a:rPr lang="en-US" sz="2600" smtClean="0">
                <a:solidFill>
                  <a:srgbClr val="595959"/>
                </a:solidFill>
                <a:latin typeface="Arial" charset="0"/>
                <a:cs typeface="Arial" charset="0"/>
              </a:rPr>
              <a:t>Take the child only to a place previously designated as an appropriate place of non-secure custody for children  (few exceptions)</a:t>
            </a:r>
          </a:p>
        </p:txBody>
      </p:sp>
      <p:pic>
        <p:nvPicPr>
          <p:cNvPr id="33795" name="Picture 2" descr="C:\Program Files (x86)\Microsoft Office\MEDIA\CAGCAT10\j0216724.wmf"/>
          <p:cNvPicPr>
            <a:picLocks noChangeAspect="1" noChangeArrowheads="1"/>
          </p:cNvPicPr>
          <p:nvPr/>
        </p:nvPicPr>
        <p:blipFill>
          <a:blip r:embed="rId3" cstate="print"/>
          <a:srcRect/>
          <a:stretch>
            <a:fillRect/>
          </a:stretch>
        </p:blipFill>
        <p:spPr bwMode="auto">
          <a:xfrm>
            <a:off x="7540625" y="3124200"/>
            <a:ext cx="1298575" cy="182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Children Taken Into Custody</a:t>
            </a:r>
            <a:br>
              <a:rPr lang="en-US" dirty="0" smtClean="0"/>
            </a:br>
            <a:r>
              <a:rPr lang="en-US" dirty="0" smtClean="0"/>
              <a:t>CCP – 45.058</a:t>
            </a:r>
            <a:endParaRPr lang="en-US" dirty="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Wingdings" pitchFamily="2" charset="2"/>
              <a:buNone/>
              <a:defRPr/>
            </a:pPr>
            <a:r>
              <a:rPr lang="en-US" sz="2400" dirty="0" smtClean="0"/>
              <a:t>The child may be held in a nonsecure facility only long enough to accomplish the purpose of identification, investigation, processing, release to parents, or the arranging of transportation to the appropriate juvenile court, juvenile detention facility, etc.</a:t>
            </a:r>
          </a:p>
          <a:p>
            <a:pPr marL="0" indent="0" eaLnBrk="1" fontAlgn="auto" hangingPunct="1">
              <a:spcAft>
                <a:spcPts val="0"/>
              </a:spcAft>
              <a:buFont typeface="Wingdings" pitchFamily="2" charset="2"/>
              <a:buNone/>
              <a:defRPr/>
            </a:pPr>
            <a:endParaRPr lang="en-US" sz="2400" dirty="0"/>
          </a:p>
          <a:p>
            <a:pPr marL="0" indent="0" eaLnBrk="1" fontAlgn="auto" hangingPunct="1">
              <a:spcAft>
                <a:spcPts val="0"/>
              </a:spcAft>
              <a:buFont typeface="Wingdings" pitchFamily="2" charset="2"/>
              <a:buNone/>
              <a:defRPr/>
            </a:pPr>
            <a:r>
              <a:rPr lang="en-US" sz="2400" dirty="0" smtClean="0"/>
              <a:t>The child must be under continuous visual supervision by facility staff during the period of nonsecure custody</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r>
              <a:rPr lang="en-US" sz="2400" b="1" dirty="0" smtClean="0">
                <a:effectLst>
                  <a:outerShdw blurRad="38100" dist="38100" dir="2700000" algn="tl">
                    <a:srgbClr val="000000">
                      <a:alpha val="43137"/>
                    </a:srgbClr>
                  </a:outerShdw>
                </a:effectLst>
              </a:rPr>
              <a:t>The SIX HOUR RULE applies!          	</a:t>
            </a:r>
            <a:r>
              <a:rPr lang="en-US" sz="4800" b="1" dirty="0" smtClean="0">
                <a:ln>
                  <a:solidFill>
                    <a:schemeClr val="accent2"/>
                  </a:solidFill>
                </a:ln>
                <a:effectLst>
                  <a:outerShdw blurRad="60007" dist="200025" dir="15000000" sy="30000" kx="-1800000" algn="bl" rotWithShape="0">
                    <a:prstClr val="black">
                      <a:alpha val="32000"/>
                    </a:prstClr>
                  </a:outerShdw>
                </a:effectLst>
              </a:rPr>
              <a:t>6  hrs</a:t>
            </a:r>
            <a:endParaRPr lang="en-US" sz="4800" b="1" dirty="0">
              <a:ln>
                <a:solidFill>
                  <a:schemeClr val="accent2"/>
                </a:solidFill>
              </a:ln>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457200"/>
            <a:ext cx="8229600" cy="1600200"/>
          </a:xfrm>
        </p:spPr>
        <p:txBody>
          <a:bodyPr/>
          <a:lstStyle/>
          <a:p>
            <a:pPr eaLnBrk="1" hangingPunct="1"/>
            <a:r>
              <a:rPr lang="en-US" sz="3600" smtClean="0">
                <a:latin typeface="Arial" charset="0"/>
                <a:cs typeface="Arial" charset="0"/>
              </a:rPr>
              <a:t/>
            </a:r>
            <a:br>
              <a:rPr lang="en-US" sz="3600" smtClean="0">
                <a:latin typeface="Arial" charset="0"/>
                <a:cs typeface="Arial" charset="0"/>
              </a:rPr>
            </a:br>
            <a:r>
              <a:rPr lang="en-US" sz="3600" smtClean="0">
                <a:latin typeface="Arial" charset="0"/>
                <a:cs typeface="Arial" charset="0"/>
              </a:rPr>
              <a:t>Children Taken into Custody for Violation of Juvenile Curfew or Order</a:t>
            </a:r>
            <a:br>
              <a:rPr lang="en-US" sz="3600" smtClean="0">
                <a:latin typeface="Arial" charset="0"/>
                <a:cs typeface="Arial" charset="0"/>
              </a:rPr>
            </a:br>
            <a:r>
              <a:rPr lang="en-US" sz="3600" smtClean="0">
                <a:latin typeface="Arial" charset="0"/>
                <a:cs typeface="Arial" charset="0"/>
              </a:rPr>
              <a:t>CCP – 45.058</a:t>
            </a:r>
            <a:br>
              <a:rPr lang="en-US" sz="3600" smtClean="0">
                <a:latin typeface="Arial" charset="0"/>
                <a:cs typeface="Arial" charset="0"/>
              </a:rPr>
            </a:br>
            <a:endParaRPr lang="en-US" sz="3600" smtClean="0">
              <a:latin typeface="Arial" charset="0"/>
              <a:cs typeface="Arial" charset="0"/>
            </a:endParaRPr>
          </a:p>
        </p:txBody>
      </p:sp>
      <p:sp>
        <p:nvSpPr>
          <p:cNvPr id="3" name="Content Placeholder 2"/>
          <p:cNvSpPr>
            <a:spLocks noGrp="1"/>
          </p:cNvSpPr>
          <p:nvPr>
            <p:ph idx="1"/>
          </p:nvPr>
        </p:nvSpPr>
        <p:spPr>
          <a:xfrm>
            <a:off x="457200" y="1982788"/>
            <a:ext cx="8229600" cy="4525962"/>
          </a:xfrm>
        </p:spPr>
        <p:txBody>
          <a:bodyPr rtlCol="0">
            <a:normAutofit lnSpcReduction="10000"/>
          </a:bodyPr>
          <a:lstStyle/>
          <a:p>
            <a:pPr marL="0" indent="0" eaLnBrk="1" fontAlgn="auto" hangingPunct="1">
              <a:spcAft>
                <a:spcPts val="0"/>
              </a:spcAft>
              <a:buFont typeface="Wingdings" pitchFamily="2" charset="2"/>
              <a:buNone/>
              <a:defRPr/>
            </a:pPr>
            <a:r>
              <a:rPr lang="en-US" dirty="0" smtClean="0"/>
              <a:t>A peace officer taking into custody a person younger than 17 years of age for violation of a juvenile curfew ordinance or order shall, without unnecessary delay:</a:t>
            </a:r>
          </a:p>
          <a:p>
            <a:pPr marL="914400" lvl="1" indent="-514350" eaLnBrk="1" fontAlgn="auto" hangingPunct="1">
              <a:spcAft>
                <a:spcPts val="0"/>
              </a:spcAft>
              <a:buFont typeface="+mj-lt"/>
              <a:buAutoNum type="arabicPeriod"/>
              <a:defRPr/>
            </a:pPr>
            <a:r>
              <a:rPr lang="en-US" dirty="0" smtClean="0"/>
              <a:t>Release the person to the person’s parent, guardian, or custodian;</a:t>
            </a:r>
          </a:p>
          <a:p>
            <a:pPr marL="914400" lvl="1" indent="-514350" eaLnBrk="1" fontAlgn="auto" hangingPunct="1">
              <a:spcAft>
                <a:spcPts val="0"/>
              </a:spcAft>
              <a:buFont typeface="+mj-lt"/>
              <a:buAutoNum type="arabicPeriod"/>
              <a:defRPr/>
            </a:pPr>
            <a:r>
              <a:rPr lang="en-US" dirty="0" smtClean="0"/>
              <a:t>Take the person before a justice or municipal court to answer the charge; </a:t>
            </a:r>
          </a:p>
          <a:p>
            <a:pPr marL="914400" lvl="1" indent="-514350" eaLnBrk="1" fontAlgn="auto" hangingPunct="1">
              <a:spcAft>
                <a:spcPts val="0"/>
              </a:spcAft>
              <a:buFont typeface="+mj-lt"/>
              <a:buAutoNum type="arabicPeriod"/>
              <a:defRPr/>
            </a:pPr>
            <a:r>
              <a:rPr lang="en-US" dirty="0" smtClean="0"/>
              <a:t>Take the person to a juvenile curfew processing office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rtlCol="0">
            <a:normAutofit fontScale="90000"/>
          </a:bodyPr>
          <a:lstStyle/>
          <a:p>
            <a:pPr eaLnBrk="1" fontAlgn="auto" hangingPunct="1">
              <a:spcAft>
                <a:spcPts val="0"/>
              </a:spcAft>
              <a:defRPr/>
            </a:pPr>
            <a:r>
              <a:rPr lang="en-US" dirty="0" smtClean="0"/>
              <a:t>Circumstances Requiring Notice to Superintendent or Administrator</a:t>
            </a:r>
            <a:br>
              <a:rPr lang="en-US" dirty="0" smtClean="0"/>
            </a:br>
            <a:r>
              <a:rPr lang="en-US" dirty="0" smtClean="0"/>
              <a:t>CCP – 62.054</a:t>
            </a:r>
            <a:endParaRPr lang="en-US" dirty="0"/>
          </a:p>
        </p:txBody>
      </p:sp>
      <p:sp>
        <p:nvSpPr>
          <p:cNvPr id="3" name="Content Placeholder 2"/>
          <p:cNvSpPr>
            <a:spLocks noGrp="1"/>
          </p:cNvSpPr>
          <p:nvPr>
            <p:ph idx="1"/>
          </p:nvPr>
        </p:nvSpPr>
        <p:spPr>
          <a:xfrm>
            <a:off x="457200" y="2362200"/>
            <a:ext cx="8229600" cy="3763963"/>
          </a:xfrm>
        </p:spPr>
        <p:txBody>
          <a:bodyPr rtlCol="0">
            <a:normAutofit fontScale="85000" lnSpcReduction="20000"/>
          </a:bodyPr>
          <a:lstStyle/>
          <a:p>
            <a:pPr marL="0" indent="0" eaLnBrk="1" fontAlgn="auto" hangingPunct="1">
              <a:spcAft>
                <a:spcPts val="0"/>
              </a:spcAft>
              <a:buFont typeface="Wingdings" pitchFamily="2" charset="2"/>
              <a:buNone/>
              <a:defRPr/>
            </a:pPr>
            <a:r>
              <a:rPr lang="en-US" dirty="0" smtClean="0"/>
              <a:t>Local law enforcement must provide notice to the superintendent and school administrator only if:</a:t>
            </a:r>
          </a:p>
          <a:p>
            <a:pPr marL="914400" lvl="1" indent="-514350" eaLnBrk="1" fontAlgn="auto" hangingPunct="1">
              <a:spcAft>
                <a:spcPts val="0"/>
              </a:spcAft>
              <a:buFont typeface="+mj-lt"/>
              <a:buAutoNum type="arabicPeriod"/>
              <a:defRPr/>
            </a:pPr>
            <a:r>
              <a:rPr lang="en-US" dirty="0" smtClean="0"/>
              <a:t>The victim was at the time of the offense a child younger than 17 or a student enrolled in secondary school;</a:t>
            </a:r>
          </a:p>
          <a:p>
            <a:pPr marL="914400" lvl="1" indent="-514350" eaLnBrk="1" fontAlgn="auto" hangingPunct="1">
              <a:spcAft>
                <a:spcPts val="0"/>
              </a:spcAft>
              <a:buFont typeface="+mj-lt"/>
              <a:buAutoNum type="arabicPeriod"/>
              <a:defRPr/>
            </a:pPr>
            <a:r>
              <a:rPr lang="en-US" dirty="0" smtClean="0"/>
              <a:t>The person subject to registration is a student enrolled in secondary school; or</a:t>
            </a:r>
          </a:p>
          <a:p>
            <a:pPr marL="914400" lvl="1" indent="-514350" eaLnBrk="1" fontAlgn="auto" hangingPunct="1">
              <a:spcAft>
                <a:spcPts val="0"/>
              </a:spcAft>
              <a:buFont typeface="+mj-lt"/>
              <a:buAutoNum type="arabicPeriod"/>
              <a:defRPr/>
            </a:pPr>
            <a:r>
              <a:rPr lang="en-US" dirty="0" smtClean="0"/>
              <a:t>The basis on which the person is subject to registration is a conviction, deferred adjudication, or an offense under the laws of another jurisdiction’s law that contains substantially similar elements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rtlCol="0">
            <a:normAutofit fontScale="90000"/>
          </a:bodyPr>
          <a:lstStyle/>
          <a:p>
            <a:pPr eaLnBrk="1" fontAlgn="auto" hangingPunct="1">
              <a:spcAft>
                <a:spcPts val="0"/>
              </a:spcAft>
              <a:defRPr/>
            </a:pPr>
            <a:r>
              <a:rPr lang="en-US" dirty="0" smtClean="0"/>
              <a:t>Notification for </a:t>
            </a:r>
            <a:br>
              <a:rPr lang="en-US" dirty="0" smtClean="0"/>
            </a:br>
            <a:r>
              <a:rPr lang="en-US" dirty="0" smtClean="0"/>
              <a:t>Registered Sex Offenders</a:t>
            </a:r>
            <a:br>
              <a:rPr lang="en-US" dirty="0" smtClean="0"/>
            </a:br>
            <a:r>
              <a:rPr lang="en-US" dirty="0" smtClean="0"/>
              <a:t>CCP – 62.053</a:t>
            </a:r>
            <a:endParaRPr lang="en-US" dirty="0"/>
          </a:p>
        </p:txBody>
      </p:sp>
      <p:sp>
        <p:nvSpPr>
          <p:cNvPr id="3" name="Content Placeholder 2"/>
          <p:cNvSpPr>
            <a:spLocks noGrp="1"/>
          </p:cNvSpPr>
          <p:nvPr>
            <p:ph idx="1"/>
          </p:nvPr>
        </p:nvSpPr>
        <p:spPr>
          <a:xfrm>
            <a:off x="457200" y="2133600"/>
            <a:ext cx="8229600" cy="3992563"/>
          </a:xfrm>
        </p:spPr>
        <p:txBody>
          <a:bodyPr rtlCol="0">
            <a:normAutofit fontScale="92500" lnSpcReduction="10000"/>
          </a:bodyPr>
          <a:lstStyle/>
          <a:p>
            <a:pPr marL="0" indent="0" eaLnBrk="1" fontAlgn="auto" hangingPunct="1">
              <a:spcAft>
                <a:spcPts val="0"/>
              </a:spcAft>
              <a:buFont typeface="Wingdings" pitchFamily="2" charset="2"/>
              <a:buNone/>
              <a:defRPr/>
            </a:pPr>
            <a:r>
              <a:rPr lang="en-US" dirty="0" smtClean="0"/>
              <a:t>Upon receiving a registration form and verifying the information, the local law enforcement agency shall immediately provide notice to the superintendent and administrator of any school located in the district.  The superintendent shall relay the information to appropriate school district personnel, including peace officers and security personnel, principals, nurses and counselors.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Missing Children</a:t>
            </a:r>
            <a:br>
              <a:rPr lang="en-US" dirty="0" smtClean="0"/>
            </a:br>
            <a:r>
              <a:rPr lang="en-US" dirty="0" smtClean="0"/>
              <a:t>CCP – 63.009</a:t>
            </a:r>
            <a:endParaRPr lang="en-US" dirty="0"/>
          </a:p>
        </p:txBody>
      </p:sp>
      <p:sp>
        <p:nvSpPr>
          <p:cNvPr id="44034" name="Content Placeholder 2"/>
          <p:cNvSpPr>
            <a:spLocks noGrp="1"/>
          </p:cNvSpPr>
          <p:nvPr>
            <p:ph idx="1"/>
          </p:nvPr>
        </p:nvSpPr>
        <p:spPr/>
        <p:txBody>
          <a:bodyPr/>
          <a:lstStyle/>
          <a:p>
            <a:pPr eaLnBrk="1" hangingPunct="1">
              <a:lnSpc>
                <a:spcPct val="90000"/>
              </a:lnSpc>
            </a:pPr>
            <a:r>
              <a:rPr lang="en-US" sz="2400" smtClean="0">
                <a:latin typeface="Arial" charset="0"/>
                <a:cs typeface="Arial" charset="0"/>
              </a:rPr>
              <a:t>Upon receiving a report of a missing child, local law enforcement agencies must:</a:t>
            </a:r>
          </a:p>
          <a:p>
            <a:pPr lvl="1" eaLnBrk="1" hangingPunct="1">
              <a:lnSpc>
                <a:spcPct val="90000"/>
              </a:lnSpc>
            </a:pPr>
            <a:r>
              <a:rPr lang="en-US" sz="2400" smtClean="0">
                <a:solidFill>
                  <a:srgbClr val="595959"/>
                </a:solidFill>
                <a:latin typeface="Arial" charset="0"/>
                <a:cs typeface="Arial" charset="0"/>
              </a:rPr>
              <a:t>If the well-being of the child is in danger – immediately start an investigation</a:t>
            </a:r>
          </a:p>
          <a:p>
            <a:pPr lvl="1" eaLnBrk="1" hangingPunct="1">
              <a:lnSpc>
                <a:spcPct val="90000"/>
              </a:lnSpc>
            </a:pPr>
            <a:r>
              <a:rPr lang="en-US" sz="2400" smtClean="0">
                <a:solidFill>
                  <a:srgbClr val="595959"/>
                </a:solidFill>
                <a:latin typeface="Arial" charset="0"/>
                <a:cs typeface="Arial" charset="0"/>
              </a:rPr>
              <a:t>If the well-being of the child is not in danger – start an investigation with due diligence </a:t>
            </a:r>
          </a:p>
          <a:p>
            <a:pPr lvl="1" eaLnBrk="1" hangingPunct="1">
              <a:lnSpc>
                <a:spcPct val="90000"/>
              </a:lnSpc>
            </a:pPr>
            <a:r>
              <a:rPr lang="en-US" sz="2400" smtClean="0">
                <a:solidFill>
                  <a:srgbClr val="595959"/>
                </a:solidFill>
                <a:latin typeface="Arial" charset="0"/>
                <a:cs typeface="Arial" charset="0"/>
              </a:rPr>
              <a:t>Immediately (no later than 2 hours) enter the name of the child into the missing child clearinghouse and the national crime information center missing person file, and inform the person making the report that  this is being done </a:t>
            </a:r>
          </a:p>
        </p:txBody>
      </p:sp>
      <p:pic>
        <p:nvPicPr>
          <p:cNvPr id="44035" name="Picture 7" descr="ANd9GcSJLXmX5oo91cdJEmtObVZcN-MeEqug6qhEL_IPIBqyzJRdG102H6ShBlU">
            <a:hlinkClick r:id="rId3"/>
          </p:cNvPr>
          <p:cNvPicPr>
            <a:picLocks noChangeAspect="1" noChangeArrowheads="1"/>
          </p:cNvPicPr>
          <p:nvPr/>
        </p:nvPicPr>
        <p:blipFill>
          <a:blip r:embed="rId4" cstate="print"/>
          <a:srcRect/>
          <a:stretch>
            <a:fillRect/>
          </a:stretch>
        </p:blipFill>
        <p:spPr bwMode="auto">
          <a:xfrm>
            <a:off x="6934200" y="152400"/>
            <a:ext cx="1981200" cy="157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School Records System</a:t>
            </a:r>
            <a:br>
              <a:rPr lang="en-US" dirty="0" smtClean="0"/>
            </a:br>
            <a:r>
              <a:rPr lang="en-US" dirty="0" smtClean="0"/>
              <a:t>CCP – 63.09</a:t>
            </a:r>
            <a:endParaRPr lang="en-US" dirty="0"/>
          </a:p>
        </p:txBody>
      </p:sp>
      <p:sp>
        <p:nvSpPr>
          <p:cNvPr id="3" name="Content Placeholder 2"/>
          <p:cNvSpPr>
            <a:spLocks noGrp="1"/>
          </p:cNvSpPr>
          <p:nvPr>
            <p:ph idx="1"/>
          </p:nvPr>
        </p:nvSpPr>
        <p:spPr/>
        <p:txBody>
          <a:bodyPr rtlCol="0">
            <a:normAutofit fontScale="85000" lnSpcReduction="10000"/>
          </a:bodyPr>
          <a:lstStyle/>
          <a:p>
            <a:pPr marL="0" indent="0" eaLnBrk="1" fontAlgn="auto" hangingPunct="1">
              <a:spcAft>
                <a:spcPts val="0"/>
              </a:spcAft>
              <a:buFont typeface="Wingdings" pitchFamily="2" charset="2"/>
              <a:buNone/>
              <a:defRPr/>
            </a:pPr>
            <a:r>
              <a:rPr lang="en-US" dirty="0" smtClean="0"/>
              <a:t>On enrollment of a child under 11 years of age in a school for the first time, the school shall:</a:t>
            </a:r>
          </a:p>
          <a:p>
            <a:pPr lvl="1" eaLnBrk="1" fontAlgn="auto" hangingPunct="1">
              <a:spcAft>
                <a:spcPts val="0"/>
              </a:spcAft>
              <a:defRPr/>
            </a:pPr>
            <a:r>
              <a:rPr lang="en-US" dirty="0" smtClean="0"/>
              <a:t>Request the name of each previous school attended</a:t>
            </a:r>
          </a:p>
          <a:p>
            <a:pPr lvl="1" eaLnBrk="1" fontAlgn="auto" hangingPunct="1">
              <a:spcAft>
                <a:spcPts val="0"/>
              </a:spcAft>
              <a:defRPr/>
            </a:pPr>
            <a:r>
              <a:rPr lang="en-US" dirty="0" smtClean="0"/>
              <a:t>Request from each school the child’s records</a:t>
            </a:r>
          </a:p>
          <a:p>
            <a:pPr lvl="1" eaLnBrk="1" fontAlgn="auto" hangingPunct="1">
              <a:spcAft>
                <a:spcPts val="0"/>
              </a:spcAft>
              <a:defRPr/>
            </a:pPr>
            <a:r>
              <a:rPr lang="en-US" dirty="0" smtClean="0"/>
              <a:t>Notify the person enrolling that within 30 days, they must provide:</a:t>
            </a:r>
          </a:p>
          <a:p>
            <a:pPr lvl="2" eaLnBrk="1" fontAlgn="auto" hangingPunct="1">
              <a:spcAft>
                <a:spcPts val="0"/>
              </a:spcAft>
              <a:defRPr/>
            </a:pPr>
            <a:r>
              <a:rPr lang="en-US" dirty="0" smtClean="0"/>
              <a:t>Birth certificate or other proof of identity</a:t>
            </a:r>
          </a:p>
          <a:p>
            <a:pPr marL="114300" indent="0" eaLnBrk="1" fontAlgn="auto" hangingPunct="1">
              <a:spcAft>
                <a:spcPts val="0"/>
              </a:spcAft>
              <a:buFont typeface="Wingdings" pitchFamily="2" charset="2"/>
              <a:buNone/>
              <a:defRPr/>
            </a:pPr>
            <a:r>
              <a:rPr lang="en-US" dirty="0" smtClean="0"/>
              <a:t>If the school must inform law enforcement before the 31</a:t>
            </a:r>
            <a:r>
              <a:rPr lang="en-US" baseline="30000" dirty="0" smtClean="0"/>
              <a:t>st</a:t>
            </a:r>
            <a:r>
              <a:rPr lang="en-US" dirty="0" smtClean="0"/>
              <a:t> day after failure to comply, and law enforcement will immediately check the clearinghouse to see if the child is reported missing.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Flagging Records</a:t>
            </a:r>
            <a:br>
              <a:rPr lang="en-US" dirty="0" smtClean="0"/>
            </a:br>
            <a:r>
              <a:rPr lang="en-US" dirty="0" smtClean="0"/>
              <a:t>CCP – 63.021</a:t>
            </a:r>
            <a:endParaRPr lang="en-US" dirty="0"/>
          </a:p>
        </p:txBody>
      </p:sp>
      <p:sp>
        <p:nvSpPr>
          <p:cNvPr id="48130"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Once a school has received notification by law enforcement that a child is missing, the school shall maintain the child’s records in its possession so that on receipt of a request regarding the child, the school will be able to notify law enforcement that a request for a flagged record has been made.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latin typeface="Arial" charset="0"/>
                <a:cs typeface="Arial" charset="0"/>
              </a:rPr>
              <a:t>Terminal Objective</a:t>
            </a:r>
          </a:p>
        </p:txBody>
      </p:sp>
      <p:sp>
        <p:nvSpPr>
          <p:cNvPr id="15362" name="Content Placeholder 2"/>
          <p:cNvSpPr>
            <a:spLocks noGrp="1"/>
          </p:cNvSpPr>
          <p:nvPr>
            <p:ph idx="1"/>
          </p:nvPr>
        </p:nvSpPr>
        <p:spPr/>
        <p:txBody>
          <a:bodyPr/>
          <a:lstStyle/>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Upon completion of this module, the participant will be knowledgeable about the sections of the Code of Criminal Procedure that would be most applicable in a school environment.  </a:t>
            </a:r>
          </a:p>
        </p:txBody>
      </p:sp>
      <p:pic>
        <p:nvPicPr>
          <p:cNvPr id="15363" name="Picture 2" descr="C:\Program Files (x86)\Microsoft Office\MEDIA\CAGCAT10\j0299171.wmf"/>
          <p:cNvPicPr>
            <a:picLocks noChangeAspect="1" noChangeArrowheads="1"/>
          </p:cNvPicPr>
          <p:nvPr/>
        </p:nvPicPr>
        <p:blipFill>
          <a:blip r:embed="rId3" cstate="print"/>
          <a:srcRect/>
          <a:stretch>
            <a:fillRect/>
          </a:stretch>
        </p:blipFill>
        <p:spPr bwMode="auto">
          <a:xfrm>
            <a:off x="3509963" y="4495800"/>
            <a:ext cx="1900237" cy="1809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latin typeface="Arial" charset="0"/>
                <a:cs typeface="Arial" charset="0"/>
              </a:rPr>
              <a:t>References</a:t>
            </a:r>
          </a:p>
        </p:txBody>
      </p:sp>
      <p:sp>
        <p:nvSpPr>
          <p:cNvPr id="50178" name="Content Placeholder 2"/>
          <p:cNvSpPr>
            <a:spLocks noGrp="1"/>
          </p:cNvSpPr>
          <p:nvPr>
            <p:ph idx="1"/>
          </p:nvPr>
        </p:nvSpPr>
        <p:spPr/>
        <p:txBody>
          <a:bodyPr/>
          <a:lstStyle/>
          <a:p>
            <a:pPr eaLnBrk="1" hangingPunct="1"/>
            <a:r>
              <a:rPr lang="en-US" smtClean="0">
                <a:latin typeface="Arial" charset="0"/>
                <a:cs typeface="Arial" charset="0"/>
              </a:rPr>
              <a:t>Texas Code of Criminal Procedure</a:t>
            </a:r>
          </a:p>
        </p:txBody>
      </p:sp>
      <p:pic>
        <p:nvPicPr>
          <p:cNvPr id="50179" name="Picture 2"/>
          <p:cNvPicPr>
            <a:picLocks noChangeAspect="1" noChangeArrowheads="1"/>
          </p:cNvPicPr>
          <p:nvPr/>
        </p:nvPicPr>
        <p:blipFill>
          <a:blip r:embed="rId2" cstate="print"/>
          <a:srcRect/>
          <a:stretch>
            <a:fillRect/>
          </a:stretch>
        </p:blipFill>
        <p:spPr bwMode="auto">
          <a:xfrm>
            <a:off x="2786063" y="2344738"/>
            <a:ext cx="3509962" cy="3509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latin typeface="Arial" charset="0"/>
                <a:cs typeface="Arial" charset="0"/>
              </a:rPr>
              <a:t>Enabling Objectives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dirty="0" smtClean="0"/>
              <a:t>Identify the duties and powers of a peace officer.</a:t>
            </a:r>
          </a:p>
          <a:p>
            <a:pPr eaLnBrk="1" fontAlgn="auto" hangingPunct="1">
              <a:spcAft>
                <a:spcPts val="0"/>
              </a:spcAft>
              <a:defRPr/>
            </a:pPr>
            <a:r>
              <a:rPr lang="en-US" dirty="0" smtClean="0"/>
              <a:t>Explain when and why notification of an arrest or taking custody of a child must be made to a school.</a:t>
            </a:r>
          </a:p>
          <a:p>
            <a:pPr eaLnBrk="1" fontAlgn="auto" hangingPunct="1">
              <a:spcAft>
                <a:spcPts val="0"/>
              </a:spcAft>
              <a:defRPr/>
            </a:pPr>
            <a:r>
              <a:rPr lang="en-US" dirty="0" smtClean="0"/>
              <a:t>Explain the procedures to follow when taking a child into custody, including for a curfew violation.</a:t>
            </a:r>
          </a:p>
          <a:p>
            <a:pPr eaLnBrk="1" fontAlgn="auto" hangingPunct="1">
              <a:spcAft>
                <a:spcPts val="0"/>
              </a:spcAft>
              <a:defRPr/>
            </a:pPr>
            <a:r>
              <a:rPr lang="en-US" dirty="0" smtClean="0"/>
              <a:t>Explain the circumstances requiring notice to the superintendent or school administrator of juvenile sex offenders enrolled in their district.</a:t>
            </a:r>
          </a:p>
          <a:p>
            <a:pPr eaLnBrk="1" fontAlgn="auto" hangingPunct="1">
              <a:spcAft>
                <a:spcPts val="0"/>
              </a:spcAft>
              <a:defRPr/>
            </a:pPr>
            <a:r>
              <a:rPr lang="en-US" dirty="0" smtClean="0"/>
              <a:t>Explain the duties of an officer when a report of a missing child is filed.</a:t>
            </a:r>
          </a:p>
          <a:p>
            <a:pPr eaLnBrk="1" fontAlgn="auto" hangingPunct="1">
              <a:spcAft>
                <a:spcPts val="0"/>
              </a:spcAft>
              <a:defRPr/>
            </a:pPr>
            <a:r>
              <a:rPr lang="en-US" dirty="0" smtClean="0"/>
              <a:t>Explain the duties of the school when a report of a missing child is filed.</a:t>
            </a:r>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Who Are Peace Officers?</a:t>
            </a:r>
            <a:br>
              <a:rPr lang="en-US" dirty="0" smtClean="0"/>
            </a:br>
            <a:r>
              <a:rPr lang="en-US" dirty="0" smtClean="0"/>
              <a:t>CCP – 2.12</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Sheriffs and their deputies </a:t>
            </a:r>
          </a:p>
          <a:p>
            <a:pPr eaLnBrk="1" fontAlgn="auto" hangingPunct="1">
              <a:spcAft>
                <a:spcPts val="0"/>
              </a:spcAft>
              <a:defRPr/>
            </a:pPr>
            <a:r>
              <a:rPr lang="en-US" dirty="0" smtClean="0"/>
              <a:t>Constables and deputy constables</a:t>
            </a:r>
          </a:p>
          <a:p>
            <a:pPr eaLnBrk="1" fontAlgn="auto" hangingPunct="1">
              <a:spcAft>
                <a:spcPts val="0"/>
              </a:spcAft>
              <a:defRPr/>
            </a:pPr>
            <a:r>
              <a:rPr lang="en-US" dirty="0" smtClean="0"/>
              <a:t>Marshals or police officers of an incorporated city, town or village</a:t>
            </a:r>
          </a:p>
          <a:p>
            <a:pPr eaLnBrk="1" fontAlgn="auto" hangingPunct="1">
              <a:spcAft>
                <a:spcPts val="0"/>
              </a:spcAft>
              <a:defRPr/>
            </a:pPr>
            <a:r>
              <a:rPr lang="en-US" dirty="0" smtClean="0"/>
              <a:t>Officers commissioned under Section 37.081, Education Code, or Subchapter E, Chapter 51, Education Code </a:t>
            </a:r>
          </a:p>
          <a:p>
            <a:pPr eaLnBrk="1" fontAlgn="auto" hangingPunct="1">
              <a:spcAft>
                <a:spcPts val="0"/>
              </a:spcAft>
              <a:defRPr/>
            </a:pPr>
            <a:r>
              <a:rPr lang="en-US" dirty="0" smtClean="0"/>
              <a:t>There are 36 different types of Peace Officers in Texas </a:t>
            </a:r>
            <a:endParaRPr lang="en-US" dirty="0"/>
          </a:p>
        </p:txBody>
      </p:sp>
      <p:sp>
        <p:nvSpPr>
          <p:cNvPr id="4" name="Action Button: Help 3">
            <a:hlinkClick r:id="" action="ppaction://noaction" highlightClick="1"/>
          </p:cNvPr>
          <p:cNvSpPr/>
          <p:nvPr/>
        </p:nvSpPr>
        <p:spPr>
          <a:xfrm>
            <a:off x="7239000" y="990600"/>
            <a:ext cx="1600200" cy="2590800"/>
          </a:xfrm>
          <a:prstGeom prst="actionButtonHelp">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n-US">
              <a:effectLst>
                <a:glow rad="139700">
                  <a:schemeClr val="accent2">
                    <a:satMod val="175000"/>
                    <a:alpha val="40000"/>
                  </a:schemeClr>
                </a:glo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Duties and Powers of </a:t>
            </a:r>
            <a:br>
              <a:rPr lang="en-US" dirty="0" smtClean="0"/>
            </a:br>
            <a:r>
              <a:rPr lang="en-US" dirty="0" smtClean="0"/>
              <a:t>Peace Officers  CCP – 2.12</a:t>
            </a:r>
            <a:endParaRPr lang="en-US" dirty="0"/>
          </a:p>
        </p:txBody>
      </p:sp>
      <p:sp>
        <p:nvSpPr>
          <p:cNvPr id="20482" name="Content Placeholder 2"/>
          <p:cNvSpPr>
            <a:spLocks noGrp="1"/>
          </p:cNvSpPr>
          <p:nvPr>
            <p:ph idx="1"/>
          </p:nvPr>
        </p:nvSpPr>
        <p:spPr>
          <a:xfrm>
            <a:off x="457200" y="1600200"/>
            <a:ext cx="6629400" cy="4876800"/>
          </a:xfrm>
        </p:spPr>
        <p:txBody>
          <a:bodyPr/>
          <a:lstStyle/>
          <a:p>
            <a:pPr eaLnBrk="1" hangingPunct="1">
              <a:lnSpc>
                <a:spcPct val="80000"/>
              </a:lnSpc>
            </a:pPr>
            <a:r>
              <a:rPr lang="en-US" sz="2400" smtClean="0">
                <a:latin typeface="Arial" charset="0"/>
                <a:cs typeface="Arial" charset="0"/>
              </a:rPr>
              <a:t>To preserve the peace within the officer’s jurisdiction</a:t>
            </a:r>
          </a:p>
          <a:p>
            <a:pPr eaLnBrk="1" hangingPunct="1">
              <a:lnSpc>
                <a:spcPct val="80000"/>
              </a:lnSpc>
            </a:pPr>
            <a:r>
              <a:rPr lang="en-US" sz="2400" smtClean="0">
                <a:latin typeface="Arial" charset="0"/>
                <a:cs typeface="Arial" charset="0"/>
              </a:rPr>
              <a:t>To use all lawful means to effect this purpose</a:t>
            </a:r>
          </a:p>
          <a:p>
            <a:pPr eaLnBrk="1" hangingPunct="1">
              <a:lnSpc>
                <a:spcPct val="80000"/>
              </a:lnSpc>
            </a:pPr>
            <a:r>
              <a:rPr lang="en-US" sz="2400" smtClean="0">
                <a:latin typeface="Arial" charset="0"/>
                <a:cs typeface="Arial" charset="0"/>
              </a:rPr>
              <a:t>Interfere without warrant to prevent or suppress crime</a:t>
            </a:r>
          </a:p>
          <a:p>
            <a:pPr eaLnBrk="1" hangingPunct="1">
              <a:lnSpc>
                <a:spcPct val="80000"/>
              </a:lnSpc>
            </a:pPr>
            <a:r>
              <a:rPr lang="en-US" sz="2400" smtClean="0">
                <a:latin typeface="Arial" charset="0"/>
                <a:cs typeface="Arial" charset="0"/>
              </a:rPr>
              <a:t>Execute all lawful process issued to the officer by any magistrate or court</a:t>
            </a:r>
          </a:p>
          <a:p>
            <a:pPr eaLnBrk="1" hangingPunct="1">
              <a:lnSpc>
                <a:spcPct val="80000"/>
              </a:lnSpc>
            </a:pPr>
            <a:r>
              <a:rPr lang="en-US" sz="2400" smtClean="0">
                <a:latin typeface="Arial" charset="0"/>
                <a:cs typeface="Arial" charset="0"/>
              </a:rPr>
              <a:t>Give notice to some magistrate of all offenses committed within the officer’s jurisdiction</a:t>
            </a:r>
          </a:p>
          <a:p>
            <a:pPr eaLnBrk="1" hangingPunct="1">
              <a:lnSpc>
                <a:spcPct val="80000"/>
              </a:lnSpc>
            </a:pPr>
            <a:r>
              <a:rPr lang="en-US" sz="2400" smtClean="0">
                <a:latin typeface="Arial" charset="0"/>
                <a:cs typeface="Arial" charset="0"/>
              </a:rPr>
              <a:t>Arrest offenders without warrant in every case where the officer is authorized by law</a:t>
            </a:r>
          </a:p>
          <a:p>
            <a:pPr eaLnBrk="1" hangingPunct="1">
              <a:lnSpc>
                <a:spcPct val="80000"/>
              </a:lnSpc>
            </a:pPr>
            <a:r>
              <a:rPr lang="en-US" sz="2400" smtClean="0">
                <a:latin typeface="Arial" charset="0"/>
                <a:cs typeface="Arial" charset="0"/>
              </a:rPr>
              <a:t>Take possession of a missing child</a:t>
            </a:r>
          </a:p>
        </p:txBody>
      </p:sp>
      <p:pic>
        <p:nvPicPr>
          <p:cNvPr id="20483" name="Picture 4" descr="MC900433231[1]"/>
          <p:cNvPicPr>
            <a:picLocks noChangeAspect="1" noChangeArrowheads="1"/>
          </p:cNvPicPr>
          <p:nvPr/>
        </p:nvPicPr>
        <p:blipFill>
          <a:blip r:embed="rId3" cstate="print"/>
          <a:srcRect/>
          <a:stretch>
            <a:fillRect/>
          </a:stretch>
        </p:blipFill>
        <p:spPr bwMode="auto">
          <a:xfrm>
            <a:off x="7342188" y="1600200"/>
            <a:ext cx="1420812" cy="1828800"/>
          </a:xfrm>
          <a:prstGeom prst="rect">
            <a:avLst/>
          </a:prstGeom>
          <a:noFill/>
          <a:ln w="9525">
            <a:noFill/>
            <a:miter lim="800000"/>
            <a:headEnd/>
            <a:tailEnd/>
          </a:ln>
        </p:spPr>
      </p:pic>
      <p:pic>
        <p:nvPicPr>
          <p:cNvPr id="20484" name="Picture 5" descr="MC900018950[1]"/>
          <p:cNvPicPr>
            <a:picLocks noChangeAspect="1" noChangeArrowheads="1"/>
          </p:cNvPicPr>
          <p:nvPr/>
        </p:nvPicPr>
        <p:blipFill>
          <a:blip r:embed="rId4" cstate="print"/>
          <a:srcRect/>
          <a:stretch>
            <a:fillRect/>
          </a:stretch>
        </p:blipFill>
        <p:spPr bwMode="auto">
          <a:xfrm>
            <a:off x="7239000" y="3886200"/>
            <a:ext cx="1338263" cy="1893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rtlCol="0">
            <a:normAutofit fontScale="90000"/>
          </a:bodyPr>
          <a:lstStyle/>
          <a:p>
            <a:pPr eaLnBrk="1" fontAlgn="auto" hangingPunct="1">
              <a:spcAft>
                <a:spcPts val="0"/>
              </a:spcAft>
              <a:defRPr/>
            </a:pPr>
            <a:r>
              <a:rPr lang="en-US" dirty="0" smtClean="0"/>
              <a:t>Duty of Peace Officers </a:t>
            </a:r>
            <a:br>
              <a:rPr lang="en-US" dirty="0" smtClean="0"/>
            </a:br>
            <a:r>
              <a:rPr lang="en-US" dirty="0" smtClean="0"/>
              <a:t>as to Threats </a:t>
            </a:r>
            <a:br>
              <a:rPr lang="en-US" dirty="0" smtClean="0"/>
            </a:br>
            <a:r>
              <a:rPr lang="en-US" dirty="0" smtClean="0"/>
              <a:t>CCP – 6.05 &amp; 6.06 </a:t>
            </a:r>
            <a:endParaRPr lang="en-US" dirty="0"/>
          </a:p>
        </p:txBody>
      </p:sp>
      <p:sp>
        <p:nvSpPr>
          <p:cNvPr id="22530" name="Content Placeholder 2"/>
          <p:cNvSpPr>
            <a:spLocks noGrp="1"/>
          </p:cNvSpPr>
          <p:nvPr>
            <p:ph idx="1"/>
          </p:nvPr>
        </p:nvSpPr>
        <p:spPr>
          <a:xfrm>
            <a:off x="228600" y="2057400"/>
            <a:ext cx="8458200" cy="2590800"/>
          </a:xfrm>
        </p:spPr>
        <p:txBody>
          <a:bodyPr/>
          <a:lstStyle/>
          <a:p>
            <a:pPr marL="0" indent="0" eaLnBrk="1" hangingPunct="1">
              <a:buFont typeface="Wingdings" pitchFamily="2" charset="2"/>
              <a:buNone/>
            </a:pPr>
            <a:r>
              <a:rPr lang="en-US" smtClean="0">
                <a:latin typeface="Arial" charset="0"/>
                <a:cs typeface="Arial" charset="0"/>
              </a:rPr>
              <a:t>Peace officers have a duty to prevent any threatened injury.  The peace officer may use the amount of force necessary to prevent the commission of the offense – no greater.</a:t>
            </a:r>
          </a:p>
        </p:txBody>
      </p:sp>
      <p:pic>
        <p:nvPicPr>
          <p:cNvPr id="22531" name="Picture 5" descr="MC900432560[1]"/>
          <p:cNvPicPr>
            <a:picLocks noChangeAspect="1" noChangeArrowheads="1"/>
          </p:cNvPicPr>
          <p:nvPr/>
        </p:nvPicPr>
        <p:blipFill>
          <a:blip r:embed="rId3" cstate="print"/>
          <a:srcRect/>
          <a:stretch>
            <a:fillRect/>
          </a:stretch>
        </p:blipFill>
        <p:spPr bwMode="auto">
          <a:xfrm>
            <a:off x="3429000" y="4267200"/>
            <a:ext cx="21336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1020762"/>
          </a:xfrm>
        </p:spPr>
        <p:txBody>
          <a:bodyPr/>
          <a:lstStyle/>
          <a:p>
            <a:pPr eaLnBrk="1" hangingPunct="1"/>
            <a:r>
              <a:rPr lang="en-US" sz="3600" smtClean="0">
                <a:latin typeface="Arial" charset="0"/>
                <a:cs typeface="Arial" charset="0"/>
              </a:rPr>
              <a:t>Notification to Schools</a:t>
            </a:r>
            <a:br>
              <a:rPr lang="en-US" sz="3600" smtClean="0">
                <a:latin typeface="Arial" charset="0"/>
                <a:cs typeface="Arial" charset="0"/>
              </a:rPr>
            </a:br>
            <a:r>
              <a:rPr lang="en-US" sz="3600" smtClean="0">
                <a:latin typeface="Arial" charset="0"/>
                <a:cs typeface="Arial" charset="0"/>
              </a:rPr>
              <a:t>CCP – 15.27</a:t>
            </a:r>
          </a:p>
        </p:txBody>
      </p:sp>
      <p:sp>
        <p:nvSpPr>
          <p:cNvPr id="3" name="Content Placeholder 2"/>
          <p:cNvSpPr>
            <a:spLocks noGrp="1"/>
          </p:cNvSpPr>
          <p:nvPr>
            <p:ph idx="1"/>
          </p:nvPr>
        </p:nvSpPr>
        <p:spPr>
          <a:xfrm>
            <a:off x="457200" y="1295400"/>
            <a:ext cx="7010400" cy="4953000"/>
          </a:xfrm>
        </p:spPr>
        <p:txBody>
          <a:bodyPr rtlCol="0">
            <a:normAutofit fontScale="92500" lnSpcReduction="20000"/>
          </a:bodyPr>
          <a:lstStyle/>
          <a:p>
            <a:pPr marL="0" indent="0" eaLnBrk="1" fontAlgn="auto" hangingPunct="1">
              <a:spcAft>
                <a:spcPts val="0"/>
              </a:spcAft>
              <a:buFont typeface="Wingdings" pitchFamily="2" charset="2"/>
              <a:buNone/>
              <a:defRPr/>
            </a:pPr>
            <a:r>
              <a:rPr lang="en-US" sz="2400" dirty="0" smtClean="0"/>
              <a:t>If you arrest or refer a child to the office designated by the juvenile board and you believe is enrolled in a public primary or secondary school, you must attempt to ascertain whether that child is enrolled.  </a:t>
            </a:r>
          </a:p>
          <a:p>
            <a:pPr marL="0" indent="0" eaLnBrk="1" fontAlgn="auto" hangingPunct="1">
              <a:spcAft>
                <a:spcPts val="0"/>
              </a:spcAft>
              <a:buFont typeface="Wingdings" pitchFamily="2" charset="2"/>
              <a:buNone/>
              <a:defRPr/>
            </a:pPr>
            <a:endParaRPr lang="en-US" sz="2400" dirty="0"/>
          </a:p>
          <a:p>
            <a:pPr marL="0" indent="0" eaLnBrk="1" fontAlgn="auto" hangingPunct="1">
              <a:spcAft>
                <a:spcPts val="0"/>
              </a:spcAft>
              <a:buFont typeface="Wingdings" pitchFamily="2" charset="2"/>
              <a:buNone/>
              <a:defRPr/>
            </a:pPr>
            <a:r>
              <a:rPr lang="en-US" sz="2400" dirty="0" smtClean="0"/>
              <a:t>If they are enrolled, the head of the agency must orally notify the superintendent of that arrest or referral within 24 hours, or before the next school day (whichever is earlier).  </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r>
              <a:rPr lang="en-US" sz="2400" dirty="0" smtClean="0"/>
              <a:t>If the child is a student, the superintendent or the superintendent's designee shall immediately notify all instructional and support personnel who have responsibility for supervision of the student.</a:t>
            </a:r>
          </a:p>
          <a:p>
            <a:pPr marL="0" indent="0" eaLnBrk="1" fontAlgn="auto" hangingPunct="1">
              <a:spcAft>
                <a:spcPts val="0"/>
              </a:spcAft>
              <a:buFont typeface="Wingdings" pitchFamily="2" charset="2"/>
              <a:buNone/>
              <a:defRPr/>
            </a:pPr>
            <a:endParaRPr lang="en-US" sz="2400" dirty="0" smtClean="0"/>
          </a:p>
          <a:p>
            <a:pPr marL="0" indent="0" eaLnBrk="1" fontAlgn="auto" hangingPunct="1">
              <a:spcAft>
                <a:spcPts val="0"/>
              </a:spcAft>
              <a:buFont typeface="Wingdings" pitchFamily="2" charset="2"/>
              <a:buNone/>
              <a:defRPr/>
            </a:pPr>
            <a:r>
              <a:rPr lang="en-US" sz="2400" dirty="0" smtClean="0"/>
              <a:t>All personnel shall keep the information received </a:t>
            </a:r>
            <a:r>
              <a:rPr lang="en-US" sz="2400" b="1" dirty="0" smtClean="0">
                <a:effectLst>
                  <a:outerShdw blurRad="38100" dist="38100" dir="2700000" algn="tl">
                    <a:srgbClr val="000000">
                      <a:alpha val="43137"/>
                    </a:srgbClr>
                  </a:outerShdw>
                </a:effectLst>
              </a:rPr>
              <a:t>confidential. </a:t>
            </a:r>
            <a:endParaRPr lang="en-US" sz="2400" b="1" dirty="0">
              <a:effectLst>
                <a:outerShdw blurRad="38100" dist="38100" dir="2700000" algn="tl">
                  <a:srgbClr val="000000">
                    <a:alpha val="43137"/>
                  </a:srgbClr>
                </a:outerShdw>
              </a:effectLst>
            </a:endParaRPr>
          </a:p>
        </p:txBody>
      </p:sp>
      <p:pic>
        <p:nvPicPr>
          <p:cNvPr id="24579" name="Picture 5" descr="MC900432570[1]"/>
          <p:cNvPicPr>
            <a:picLocks noChangeAspect="1" noChangeArrowheads="1"/>
          </p:cNvPicPr>
          <p:nvPr/>
        </p:nvPicPr>
        <p:blipFill>
          <a:blip r:embed="rId3" cstate="print"/>
          <a:srcRect/>
          <a:stretch>
            <a:fillRect/>
          </a:stretch>
        </p:blipFill>
        <p:spPr bwMode="auto">
          <a:xfrm>
            <a:off x="7467600" y="1828800"/>
            <a:ext cx="1295400" cy="1447800"/>
          </a:xfrm>
          <a:prstGeom prst="rect">
            <a:avLst/>
          </a:prstGeom>
          <a:noFill/>
          <a:ln w="9525">
            <a:noFill/>
            <a:miter lim="800000"/>
            <a:headEnd/>
            <a:tailEnd/>
          </a:ln>
        </p:spPr>
      </p:pic>
      <p:pic>
        <p:nvPicPr>
          <p:cNvPr id="24580" name="Picture 7" descr="MP900448441[1]"/>
          <p:cNvPicPr>
            <a:picLocks noChangeAspect="1" noChangeArrowheads="1"/>
          </p:cNvPicPr>
          <p:nvPr/>
        </p:nvPicPr>
        <p:blipFill>
          <a:blip r:embed="rId4" cstate="print"/>
          <a:srcRect/>
          <a:stretch>
            <a:fillRect/>
          </a:stretch>
        </p:blipFill>
        <p:spPr bwMode="auto">
          <a:xfrm>
            <a:off x="7391400" y="3810000"/>
            <a:ext cx="1357313" cy="159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latin typeface="Arial" charset="0"/>
                <a:cs typeface="Arial" charset="0"/>
              </a:rPr>
              <a:t>Notification to Schools</a:t>
            </a:r>
          </a:p>
        </p:txBody>
      </p:sp>
      <p:sp>
        <p:nvSpPr>
          <p:cNvPr id="26626" name="Content Placeholder 2"/>
          <p:cNvSpPr>
            <a:spLocks noGrp="1"/>
          </p:cNvSpPr>
          <p:nvPr>
            <p:ph idx="1"/>
          </p:nvPr>
        </p:nvSpPr>
        <p:spPr>
          <a:xfrm>
            <a:off x="381000" y="1295400"/>
            <a:ext cx="8229600" cy="5029200"/>
          </a:xfrm>
        </p:spPr>
        <p:txBody>
          <a:bodyPr/>
          <a:lstStyle/>
          <a:p>
            <a:pPr marL="0" indent="0" eaLnBrk="1" hangingPunct="1">
              <a:buFont typeface="Wingdings" pitchFamily="2" charset="2"/>
              <a:buNone/>
            </a:pPr>
            <a:r>
              <a:rPr lang="en-US" sz="2800" smtClean="0">
                <a:latin typeface="Arial" charset="0"/>
                <a:cs typeface="Arial" charset="0"/>
              </a:rPr>
              <a:t>Within 7 days after the oral notice is given, the head of the agency shall mail </a:t>
            </a:r>
            <a:r>
              <a:rPr lang="en-US" sz="2800" b="1" smtClean="0">
                <a:latin typeface="Arial" charset="0"/>
                <a:cs typeface="Arial" charset="0"/>
              </a:rPr>
              <a:t>written notification</a:t>
            </a:r>
            <a:r>
              <a:rPr lang="en-US" sz="2800" smtClean="0">
                <a:latin typeface="Arial" charset="0"/>
                <a:cs typeface="Arial" charset="0"/>
              </a:rPr>
              <a:t>, marked “PERSONAL AND CONFIDENTIAL” on the envelope, to the superintendent.  </a:t>
            </a:r>
          </a:p>
          <a:p>
            <a:pPr marL="0" indent="0" eaLnBrk="1" hangingPunct="1">
              <a:buFont typeface="Wingdings" pitchFamily="2" charset="2"/>
              <a:buNone/>
            </a:pPr>
            <a:r>
              <a:rPr lang="en-US" sz="2800" smtClean="0">
                <a:latin typeface="Arial" charset="0"/>
                <a:cs typeface="Arial" charset="0"/>
              </a:rPr>
              <a:t>The information contained in the notice shall be considered by the superintendent in determining whether there is a reasonable belief that the student engaged in conduct defined as a felony offense by the Penal Code</a:t>
            </a:r>
            <a:r>
              <a:rPr lang="en-US" smtClean="0">
                <a:latin typeface="Arial" charset="0"/>
                <a:cs typeface="Arial" charset="0"/>
              </a:rPr>
              <a:t>.</a:t>
            </a:r>
          </a:p>
        </p:txBody>
      </p:sp>
      <p:sp>
        <p:nvSpPr>
          <p:cNvPr id="2050" name="Letter"/>
          <p:cNvSpPr>
            <a:spLocks noEditPoints="1" noChangeArrowheads="1"/>
          </p:cNvSpPr>
          <p:nvPr/>
        </p:nvSpPr>
        <p:spPr bwMode="auto">
          <a:xfrm>
            <a:off x="5867400" y="5029200"/>
            <a:ext cx="2266950" cy="1133475"/>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5304 w 21600"/>
              <a:gd name="T17" fmla="*/ 9216 h 21600"/>
              <a:gd name="T18" fmla="*/ 17504 w 21600"/>
              <a:gd name="T19" fmla="*/ 1837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US"/>
          </a:p>
        </p:txBody>
      </p:sp>
      <p:sp>
        <p:nvSpPr>
          <p:cNvPr id="26628" name="TextBox 4"/>
          <p:cNvSpPr txBox="1">
            <a:spLocks noChangeArrowheads="1"/>
          </p:cNvSpPr>
          <p:nvPr/>
        </p:nvSpPr>
        <p:spPr bwMode="auto">
          <a:xfrm>
            <a:off x="6553200" y="5486400"/>
            <a:ext cx="1524000" cy="646113"/>
          </a:xfrm>
          <a:prstGeom prst="rect">
            <a:avLst/>
          </a:prstGeom>
          <a:noFill/>
          <a:ln w="9525">
            <a:noFill/>
            <a:miter lim="800000"/>
            <a:headEnd/>
            <a:tailEnd/>
          </a:ln>
        </p:spPr>
        <p:txBody>
          <a:bodyPr>
            <a:spAutoFit/>
          </a:bodyPr>
          <a:lstStyle/>
          <a:p>
            <a:r>
              <a:rPr lang="en-US">
                <a:latin typeface="Calibri" pitchFamily="34" charset="0"/>
              </a:rPr>
              <a:t>  </a:t>
            </a:r>
            <a:r>
              <a:rPr lang="en-US" b="1">
                <a:solidFill>
                  <a:srgbClr val="FF0000"/>
                </a:solidFill>
                <a:latin typeface="Calibri" pitchFamily="34" charset="0"/>
              </a:rPr>
              <a:t>Personal &amp;       Confidential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latin typeface="Arial" charset="0"/>
                <a:cs typeface="Arial" charset="0"/>
              </a:rPr>
              <a:t>Notification of School</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As of 09/01/2011, any 17 or 18 year old student that is placed in a county jail, that county’s staff is required to notify the home school district within 24 hours by phone and within 7 day’s in writing. If the incarceration may last several weeks, etc., the home school district may with draw the student and he/she </a:t>
            </a:r>
            <a:r>
              <a:rPr lang="en-US" b="1" dirty="0" smtClean="0">
                <a:effectLst>
                  <a:outerShdw blurRad="38100" dist="38100" dir="2700000" algn="tl">
                    <a:srgbClr val="000000">
                      <a:alpha val="43137"/>
                    </a:srgbClr>
                  </a:outerShdw>
                </a:effectLst>
              </a:rPr>
              <a:t>SHALL</a:t>
            </a:r>
            <a:r>
              <a:rPr lang="en-US" dirty="0" smtClean="0"/>
              <a:t> be enrolled in the school district where the county jail is located. The county Sheriff’s office will assist the school district in making sure the student receives his/her school work while incarceration. (if the student is 17, the judge can also order him/her into GED program if these classes are available in the county jail.)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1650</Words>
  <Application>Microsoft Office PowerPoint</Application>
  <PresentationFormat>On-screen Show (4:3)</PresentationFormat>
  <Paragraphs>131</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Texas Code of  Criminal Procedure</vt:lpstr>
      <vt:lpstr>Terminal Objective</vt:lpstr>
      <vt:lpstr>Enabling Objectives</vt:lpstr>
      <vt:lpstr>Who Are Peace Officers? CCP – 2.12</vt:lpstr>
      <vt:lpstr>Duties and Powers of  Peace Officers  CCP – 2.12</vt:lpstr>
      <vt:lpstr>Duty of Peace Officers  as to Threats  CCP – 6.05 &amp; 6.06 </vt:lpstr>
      <vt:lpstr>Notification to Schools CCP – 15.27</vt:lpstr>
      <vt:lpstr>Notification to Schools</vt:lpstr>
      <vt:lpstr>Notification of School</vt:lpstr>
      <vt:lpstr>Who Else Must Notify? CCP – 15.27</vt:lpstr>
      <vt:lpstr>Electronic Notification CCP – 15.27</vt:lpstr>
      <vt:lpstr>Children Taken Into Custody</vt:lpstr>
      <vt:lpstr>Children Taken Into Custody CCP – 45.058</vt:lpstr>
      <vt:lpstr> Children Taken into Custody for Violation of Juvenile Curfew or Order CCP – 45.058 </vt:lpstr>
      <vt:lpstr>Circumstances Requiring Notice to Superintendent or Administrator CCP – 62.054</vt:lpstr>
      <vt:lpstr>Notification for  Registered Sex Offenders CCP – 62.053</vt:lpstr>
      <vt:lpstr>Missing Children CCP – 63.009</vt:lpstr>
      <vt:lpstr>School Records System CCP – 63.09</vt:lpstr>
      <vt:lpstr>Flagging Records CCP – 63.021</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Code of  Criminal Procedure</dc:title>
  <dc:creator>Hardaway, Janice B</dc:creator>
  <cp:lastModifiedBy>Rick</cp:lastModifiedBy>
  <cp:revision>44</cp:revision>
  <dcterms:created xsi:type="dcterms:W3CDTF">2012-03-21T15:09:13Z</dcterms:created>
  <dcterms:modified xsi:type="dcterms:W3CDTF">2013-07-22T22:25:26Z</dcterms:modified>
</cp:coreProperties>
</file>